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59" r:id="rId6"/>
    <p:sldId id="261" r:id="rId7"/>
    <p:sldId id="260" r:id="rId8"/>
    <p:sldId id="266" r:id="rId9"/>
    <p:sldId id="267" r:id="rId10"/>
    <p:sldId id="271" r:id="rId11"/>
    <p:sldId id="269" r:id="rId12"/>
    <p:sldId id="272" r:id="rId13"/>
    <p:sldId id="262" r:id="rId14"/>
    <p:sldId id="264" r:id="rId15"/>
    <p:sldId id="263" r:id="rId16"/>
    <p:sldId id="265" r:id="rId17"/>
    <p:sldId id="273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EACA-1F58-4B05-AEAD-E6783D682314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7481-F080-4B08-A916-A346E77A7E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E4C6-66F9-4461-9386-76B2615CA69C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3F02-4F73-46F4-8849-21416ADD2E1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B03E-07AF-4FC7-BAFC-BCC6F4AB9CA2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DD8D-055A-46CD-9A82-E61F7487AFA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BF8C-D7C3-4421-919C-9DEC6AA590A3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D55E-61B5-45BA-9E51-F9FC2BF651B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6032-B669-4723-8E4A-3C46627A08B9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A11D-70BE-4640-A640-C908A0DE25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9D5E-EE3B-4EAB-9F90-AAA8E5EEB8BC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EB3D-2819-419B-A6B8-90612836BFC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BA1-DCD2-40FE-9F1A-5063734894B2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DCBF-7E9C-41D8-A794-7F9DC2092D0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A8A6-822B-40F3-9915-FAF4CD067C23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AB48-35FC-4586-A6DF-F35645AB1E9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A91E-A1C1-4AEE-8A7E-BE13D35EF989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D0AA-FB2C-4AA5-B223-710A7AAF242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4568-6720-492A-8702-6BB897A92FA6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C395-7755-4AFF-B5D1-5CBA16891A7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9C2D-1876-46FF-AAD6-B784ABC20019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5FB6-B5E0-46A1-B388-1194A6F01E6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2EEC8-ADD5-49C4-975F-34400F6E6AED}" type="datetimeFigureOut">
              <a:rPr lang="en-US"/>
              <a:pPr>
                <a:defRPr/>
              </a:pPr>
              <a:t>3/17/2010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0E43B-58BA-4D9D-BE29-73FAC5C424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Introduction to W 7 ITIN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In this presentation we will step through filling out your W 7  form which is to get you an ITIN.</a:t>
            </a:r>
          </a:p>
          <a:p>
            <a:r>
              <a:rPr lang="en-AU" smtClean="0"/>
              <a:t>ITIN is the acronyms' for Individual Taxpayer Identification Number</a:t>
            </a:r>
          </a:p>
          <a:p>
            <a:r>
              <a:rPr lang="en-AU" smtClean="0"/>
              <a:t>IRS (Internal Revenue Service) in the States serves the same purpose as the ATO in Aust.</a:t>
            </a:r>
          </a:p>
          <a:p>
            <a:r>
              <a:rPr lang="en-AU" smtClean="0"/>
              <a:t>IRS website is irs.gov</a:t>
            </a:r>
          </a:p>
        </p:txBody>
      </p:sp>
      <p:pic>
        <p:nvPicPr>
          <p:cNvPr id="5" name="~PP1351.WAV">
            <a:hlinkClick r:id="" action="ppaction://media"/>
          </p:cNvPr>
          <p:cNvPicPr>
            <a:picLocks noRot="1" noChangeAspect="1"/>
          </p:cNvPicPr>
          <p:nvPr>
            <a:wavAudioFile r:embed="rId1" name="~PP135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 t="9766" r="51660"/>
          <a:stretch>
            <a:fillRect/>
          </a:stretch>
        </p:blipFill>
        <p:spPr bwMode="auto">
          <a:xfrm>
            <a:off x="-285750" y="0"/>
            <a:ext cx="94297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697.WAV">
            <a:hlinkClick r:id="" action="ppaction://media"/>
          </p:cNvPr>
          <p:cNvPicPr>
            <a:picLocks noRot="1" noChangeAspect="1"/>
          </p:cNvPicPr>
          <p:nvPr>
            <a:wavAudioFile r:embed="rId1" name="~PP69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00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~PP3469.WAV">
            <a:hlinkClick r:id="" action="ppaction://media"/>
          </p:cNvPr>
          <p:cNvPicPr>
            <a:picLocks noRot="1" noChangeAspect="1"/>
          </p:cNvPicPr>
          <p:nvPr>
            <a:wavAudioFile r:embed="rId1" name="~PP346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670" r="51736" b="22916"/>
          <a:stretch>
            <a:fillRect/>
          </a:stretch>
        </p:blipFill>
        <p:spPr>
          <a:xfrm>
            <a:off x="-214313" y="0"/>
            <a:ext cx="9358313" cy="6643688"/>
          </a:xfrm>
        </p:spPr>
      </p:pic>
      <p:pic>
        <p:nvPicPr>
          <p:cNvPr id="6" name="~PP2641.WAV">
            <a:hlinkClick r:id="" action="ppaction://media"/>
          </p:cNvPr>
          <p:cNvPicPr>
            <a:picLocks noRot="1" noChangeAspect="1"/>
          </p:cNvPicPr>
          <p:nvPr>
            <a:wavAudioFile r:embed="rId1" name="~PP264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786063"/>
            <a:ext cx="3929063" cy="64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993" r="52605"/>
          <a:stretch>
            <a:fillRect/>
          </a:stretch>
        </p:blipFill>
        <p:spPr>
          <a:xfrm>
            <a:off x="-646113" y="-1600200"/>
            <a:ext cx="9790113" cy="8458200"/>
          </a:xfrm>
        </p:spPr>
      </p:pic>
      <p:pic>
        <p:nvPicPr>
          <p:cNvPr id="6" name="~PP5.WAV">
            <a:hlinkClick r:id="" action="ppaction://media"/>
          </p:cNvPr>
          <p:cNvPicPr>
            <a:picLocks noRot="1" noChangeAspect="1"/>
          </p:cNvPicPr>
          <p:nvPr>
            <a:wavAudioFile r:embed="rId1" name="~PP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993" r="52605"/>
          <a:stretch>
            <a:fillRect/>
          </a:stretch>
        </p:blipFill>
        <p:spPr>
          <a:xfrm>
            <a:off x="-1714500" y="-1600200"/>
            <a:ext cx="11075988" cy="8458200"/>
          </a:xfrm>
        </p:spPr>
      </p:pic>
      <p:sp>
        <p:nvSpPr>
          <p:cNvPr id="4" name="TextBox 3"/>
          <p:cNvSpPr txBox="1"/>
          <p:nvPr/>
        </p:nvSpPr>
        <p:spPr>
          <a:xfrm>
            <a:off x="142875" y="2786063"/>
            <a:ext cx="4286250" cy="769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</a:rPr>
              <a:t>1(b) </a:t>
            </a:r>
            <a:r>
              <a:rPr lang="en-US" sz="1100" dirty="0">
                <a:latin typeface="+mn-lt"/>
              </a:rPr>
              <a:t>Individuals who have opened an interest-bearing bank deposit account that generates income that is effectively connected with their U.S. trade or business and is subject to IRS information reporting and/or federal tax withholding; or</a:t>
            </a:r>
            <a:endParaRPr lang="en-AU" sz="1100" dirty="0">
              <a:latin typeface="+mn-lt"/>
            </a:endParaRPr>
          </a:p>
        </p:txBody>
      </p:sp>
      <p:pic>
        <p:nvPicPr>
          <p:cNvPr id="5" name="~PP49.WAV">
            <a:hlinkClick r:id="" action="ppaction://media"/>
          </p:cNvPr>
          <p:cNvPicPr>
            <a:picLocks noRot="1" noChangeAspect="1"/>
          </p:cNvPicPr>
          <p:nvPr>
            <a:wavAudioFile r:embed="rId1" name="~PP4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smtClean="0"/>
              <a:t>Exception #1</a:t>
            </a:r>
            <a:br>
              <a:rPr lang="en-AU" sz="2800" b="1" smtClean="0"/>
            </a:br>
            <a:r>
              <a:rPr lang="en-US" sz="2800" b="1" smtClean="0"/>
              <a:t>Third Party Withholding on Passive Income</a:t>
            </a:r>
            <a:br>
              <a:rPr lang="en-US" sz="2800" b="1" smtClean="0"/>
            </a:br>
            <a:r>
              <a:rPr lang="en-US" sz="2400" smtClean="0"/>
              <a:t>Note. Federal tax withholding and/or information reporting must take place within the current tax year.</a:t>
            </a:r>
            <a:endParaRPr lang="en-AU" sz="240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/>
          <a:lstStyle/>
          <a:p>
            <a:r>
              <a:rPr lang="en-US" b="1" smtClean="0"/>
              <a:t>Persons who are eligible to claim Exception 1 include:</a:t>
            </a:r>
          </a:p>
          <a:p>
            <a:r>
              <a:rPr lang="en-US" b="1" smtClean="0"/>
              <a:t>1(b) </a:t>
            </a:r>
            <a:r>
              <a:rPr lang="en-US" smtClean="0"/>
              <a:t>Individuals who have opened an interest-bearing bank deposit account that generates income that is effectively connected with their U.S. trade or business and is subject to IRS information reporting and/or federal tax withholding; or</a:t>
            </a:r>
            <a:endParaRPr lang="en-AU" smtClean="0"/>
          </a:p>
        </p:txBody>
      </p:sp>
      <p:pic>
        <p:nvPicPr>
          <p:cNvPr id="5" name="~PP2123.WAV">
            <a:hlinkClick r:id="" action="ppaction://media"/>
          </p:cNvPr>
          <p:cNvPicPr>
            <a:picLocks noRot="1" noChangeAspect="1"/>
          </p:cNvPicPr>
          <p:nvPr>
            <a:wavAudioFile r:embed="rId1" name="~PP212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Documentation you must submit if you are eligible to claim Exception 1:</a:t>
            </a:r>
            <a:br>
              <a:rPr lang="en-US" b="1" dirty="0" smtClean="0"/>
            </a:br>
            <a:endParaRPr lang="en-AU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1(b) </a:t>
            </a:r>
            <a:r>
              <a:rPr lang="en-US" smtClean="0"/>
              <a:t>A signed letter from the bank on its official letterhead, displaying your name and stating that you have opened a business account that is subject to IRS information reporting and/or federal tax withholding on the interest generated during the current tax year.</a:t>
            </a:r>
            <a:endParaRPr lang="en-AU" smtClean="0"/>
          </a:p>
        </p:txBody>
      </p:sp>
      <p:pic>
        <p:nvPicPr>
          <p:cNvPr id="4" name="~PP1587.WAV">
            <a:hlinkClick r:id="" action="ppaction://media"/>
          </p:cNvPr>
          <p:cNvPicPr>
            <a:picLocks noRot="1" noChangeAspect="1"/>
          </p:cNvPicPr>
          <p:nvPr>
            <a:wavAudioFile r:embed="rId1" name="~PP158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25" t="14555" r="50868"/>
          <a:stretch>
            <a:fillRect/>
          </a:stretch>
        </p:blipFill>
        <p:spPr>
          <a:xfrm>
            <a:off x="0" y="0"/>
            <a:ext cx="9144000" cy="6656388"/>
          </a:xfrm>
        </p:spPr>
      </p:pic>
      <p:pic>
        <p:nvPicPr>
          <p:cNvPr id="5" name="~PP2543.WAV">
            <a:hlinkClick r:id="" action="ppaction://media"/>
          </p:cNvPr>
          <p:cNvPicPr>
            <a:picLocks noRot="1" noChangeAspect="1"/>
          </p:cNvPicPr>
          <p:nvPr>
            <a:wavAudioFile r:embed="rId1" name="~PP254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AU" b="1" smtClean="0"/>
              <a:t>Additional Information</a:t>
            </a:r>
            <a:endParaRPr lang="en-A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401050" cy="5715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Publications. </a:t>
            </a:r>
            <a:r>
              <a:rPr lang="en-US" dirty="0"/>
              <a:t>In addition to Pubs. 501, 515, and </a:t>
            </a:r>
            <a:r>
              <a:rPr lang="en-US" dirty="0" smtClean="0"/>
              <a:t>519</a:t>
            </a:r>
            <a:r>
              <a:rPr lang="en-US" dirty="0"/>
              <a:t> mentioned earlier, see Pub. 1915, Understanding Your </a:t>
            </a:r>
            <a:r>
              <a:rPr lang="en-US" dirty="0" smtClean="0"/>
              <a:t>IRS</a:t>
            </a:r>
            <a:r>
              <a:rPr lang="en-US" dirty="0"/>
              <a:t> Individual Taxpayer Identification Number (ITIN), for </a:t>
            </a:r>
            <a:r>
              <a:rPr lang="en-US" dirty="0" smtClean="0"/>
              <a:t>more</a:t>
            </a:r>
            <a:r>
              <a:rPr lang="en-AU" dirty="0"/>
              <a:t> information</a:t>
            </a:r>
            <a:r>
              <a:rPr lang="en-A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These publications are available free from the IRS. To </a:t>
            </a:r>
            <a:r>
              <a:rPr lang="en-US" dirty="0" smtClean="0"/>
              <a:t>order</a:t>
            </a:r>
            <a:r>
              <a:rPr lang="en-US" dirty="0"/>
              <a:t> the publications, call 1-800-TAX-FORM (1-800-829-3676) if </a:t>
            </a:r>
            <a:r>
              <a:rPr lang="en-US" dirty="0" smtClean="0"/>
              <a:t>you</a:t>
            </a:r>
            <a:r>
              <a:rPr lang="en-US" dirty="0"/>
              <a:t> are in the United States. If you have a foreign address, write to</a:t>
            </a:r>
            <a:r>
              <a:rPr lang="en-US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		Internal </a:t>
            </a:r>
            <a:r>
              <a:rPr lang="en-AU" dirty="0"/>
              <a:t>Revenue </a:t>
            </a:r>
            <a:r>
              <a:rPr lang="en-AU" dirty="0" smtClean="0"/>
              <a:t>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		1201 </a:t>
            </a:r>
            <a:r>
              <a:rPr lang="en-AU" dirty="0"/>
              <a:t>N. Mitsubishi </a:t>
            </a:r>
            <a:r>
              <a:rPr lang="en-AU" dirty="0" smtClean="0"/>
              <a:t>Motorway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		Bloomington</a:t>
            </a:r>
            <a:r>
              <a:rPr lang="en-AU" dirty="0"/>
              <a:t>, IL </a:t>
            </a:r>
            <a:r>
              <a:rPr lang="en-AU" dirty="0" smtClean="0"/>
              <a:t>61705-6613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 </a:t>
            </a:r>
            <a:r>
              <a:rPr lang="en-US" dirty="0"/>
              <a:t>also can get these publications on the IRS website </a:t>
            </a:r>
            <a:r>
              <a:rPr lang="en-US" dirty="0" smtClean="0"/>
              <a:t>at</a:t>
            </a:r>
            <a:r>
              <a:rPr lang="en-AU" i="1" dirty="0"/>
              <a:t> </a:t>
            </a:r>
            <a:r>
              <a:rPr lang="en-AU" i="1" dirty="0">
                <a:hlinkClick r:id="rId3"/>
              </a:rPr>
              <a:t>www.irs.gov</a:t>
            </a:r>
            <a:r>
              <a:rPr lang="en-AU" i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Telephone help. </a:t>
            </a:r>
            <a:r>
              <a:rPr lang="en-US" dirty="0"/>
              <a:t>If, after reading these instructions and </a:t>
            </a:r>
            <a:r>
              <a:rPr lang="en-US" dirty="0" smtClean="0"/>
              <a:t>our</a:t>
            </a:r>
            <a:r>
              <a:rPr lang="en-US" dirty="0"/>
              <a:t> free publications, you are not sure how to complete </a:t>
            </a:r>
            <a:r>
              <a:rPr lang="en-US" dirty="0" smtClean="0"/>
              <a:t>your</a:t>
            </a:r>
            <a:r>
              <a:rPr lang="en-US" dirty="0"/>
              <a:t> application or have additional questions, call 1-800-829-1040 </a:t>
            </a:r>
            <a:r>
              <a:rPr lang="en-US" dirty="0" smtClean="0"/>
              <a:t>if</a:t>
            </a:r>
            <a:r>
              <a:rPr lang="en-US" dirty="0"/>
              <a:t> you are in the United States. If you are outside the </a:t>
            </a:r>
            <a:r>
              <a:rPr lang="en-US" dirty="0" smtClean="0"/>
              <a:t>United</a:t>
            </a:r>
            <a:r>
              <a:rPr lang="en-US" dirty="0"/>
              <a:t> States, call 215-516-2000 (not a toll-free number) or contact </a:t>
            </a:r>
            <a:r>
              <a:rPr lang="en-US" dirty="0" smtClean="0"/>
              <a:t>our</a:t>
            </a:r>
            <a:r>
              <a:rPr lang="en-US" dirty="0"/>
              <a:t> overseas offices in Beijing, Frankfurt, London, or Paris.</a:t>
            </a:r>
            <a:endParaRPr lang="en-AU" dirty="0"/>
          </a:p>
        </p:txBody>
      </p:sp>
      <p:pic>
        <p:nvPicPr>
          <p:cNvPr id="4" name="~PP3976.WAV">
            <a:hlinkClick r:id="" action="ppaction://media"/>
          </p:cNvPr>
          <p:cNvPicPr>
            <a:picLocks noRot="1" noChangeAspect="1"/>
          </p:cNvPicPr>
          <p:nvPr>
            <a:wavAudioFile r:embed="rId1" name="~PP397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6944" t="11093" r="4861"/>
          <a:stretch>
            <a:fillRect/>
          </a:stretch>
        </p:blipFill>
        <p:spPr>
          <a:xfrm>
            <a:off x="385763" y="0"/>
            <a:ext cx="8115300" cy="7083425"/>
          </a:xfrm>
        </p:spPr>
      </p:pic>
      <p:pic>
        <p:nvPicPr>
          <p:cNvPr id="5" name="~PP2739.WAV">
            <a:hlinkClick r:id="" action="ppaction://media"/>
          </p:cNvPr>
          <p:cNvPicPr>
            <a:picLocks noRot="1" noChangeAspect="1"/>
          </p:cNvPicPr>
          <p:nvPr>
            <a:wavAudioFile r:embed="rId1" name="~PP273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Getting an ITIN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Allow 8 – 10 weeks to receive your ITIN</a:t>
            </a:r>
          </a:p>
          <a:p>
            <a:pPr lvl="1"/>
            <a:r>
              <a:rPr lang="en-AU" sz="2000" smtClean="0"/>
              <a:t>If you have not received your ITIN or correspondence  by that time you can contact the IRS by telephone (– see Telephone Help later in this presentation)</a:t>
            </a:r>
          </a:p>
          <a:p>
            <a:r>
              <a:rPr lang="en-AU" sz="2400" smtClean="0"/>
              <a:t>Post W7 to:</a:t>
            </a:r>
          </a:p>
          <a:p>
            <a:pPr lvl="1">
              <a:buFont typeface="Arial" charset="0"/>
              <a:buNone/>
            </a:pPr>
            <a:r>
              <a:rPr lang="en-US" sz="2000" smtClean="0"/>
              <a:t>Internal Revenue Service</a:t>
            </a:r>
            <a:endParaRPr lang="en-US" sz="2000" b="1" smtClean="0"/>
          </a:p>
          <a:p>
            <a:pPr lvl="1">
              <a:buFont typeface="Arial" charset="0"/>
              <a:buNone/>
            </a:pPr>
            <a:r>
              <a:rPr lang="en-US" sz="2000" smtClean="0"/>
              <a:t>ITIN Operation</a:t>
            </a:r>
          </a:p>
          <a:p>
            <a:pPr lvl="1">
              <a:buFont typeface="Arial" charset="0"/>
              <a:buNone/>
            </a:pPr>
            <a:r>
              <a:rPr lang="en-US" sz="2000" smtClean="0"/>
              <a:t>P.O. Box 149342</a:t>
            </a:r>
          </a:p>
          <a:p>
            <a:pPr lvl="1">
              <a:buFont typeface="Arial" charset="0"/>
              <a:buNone/>
            </a:pPr>
            <a:r>
              <a:rPr lang="en-AU" sz="2000" smtClean="0"/>
              <a:t>Austin, TX 78714-9342</a:t>
            </a:r>
          </a:p>
          <a:p>
            <a:endParaRPr lang="en-AU" sz="2400" smtClean="0"/>
          </a:p>
        </p:txBody>
      </p:sp>
      <p:pic>
        <p:nvPicPr>
          <p:cNvPr id="4" name="~PP91.WAV">
            <a:hlinkClick r:id="" action="ppaction://media"/>
          </p:cNvPr>
          <p:cNvPicPr>
            <a:picLocks noRot="1" noChangeAspect="1"/>
          </p:cNvPicPr>
          <p:nvPr>
            <a:wavAudioFile r:embed="rId1" name="~PP9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1470025"/>
          </a:xfrm>
        </p:spPr>
        <p:txBody>
          <a:bodyPr/>
          <a:lstStyle/>
          <a:p>
            <a:r>
              <a:rPr lang="en-AU" smtClean="0"/>
              <a:t>Introduction to 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507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594.WAV">
            <a:hlinkClick r:id="" action="ppaction://media"/>
          </p:cNvPr>
          <p:cNvPicPr>
            <a:picLocks noRot="1" noChangeAspect="1"/>
          </p:cNvPicPr>
          <p:nvPr>
            <a:wavAudioFile r:embed="rId1" name="~PP59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9739"/>
          <a:stretch>
            <a:fillRect/>
          </a:stretch>
        </p:blipFill>
        <p:spPr>
          <a:xfrm>
            <a:off x="0" y="0"/>
            <a:ext cx="9144000" cy="7072313"/>
          </a:xfrm>
        </p:spPr>
      </p:pic>
      <p:pic>
        <p:nvPicPr>
          <p:cNvPr id="5" name="~PP2140.WAV">
            <a:hlinkClick r:id="" action="ppaction://media"/>
          </p:cNvPr>
          <p:cNvPicPr>
            <a:picLocks noRot="1" noChangeAspect="1"/>
          </p:cNvPicPr>
          <p:nvPr>
            <a:wavAudioFile r:embed="rId1" name="~PP214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000" b="6198"/>
          <a:stretch>
            <a:fillRect/>
          </a:stretch>
        </p:blipFill>
        <p:spPr>
          <a:xfrm>
            <a:off x="0" y="0"/>
            <a:ext cx="9144000" cy="7786688"/>
          </a:xfrm>
        </p:spPr>
      </p:pic>
      <p:pic>
        <p:nvPicPr>
          <p:cNvPr id="5" name="~PP3602.WAV">
            <a:hlinkClick r:id="" action="ppaction://media"/>
          </p:cNvPr>
          <p:cNvPicPr>
            <a:picLocks noRot="1" noChangeAspect="1"/>
          </p:cNvPicPr>
          <p:nvPr>
            <a:wavAudioFile r:embed="rId1" name="~PP360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000"/>
          <a:stretch>
            <a:fillRect/>
          </a:stretch>
        </p:blipFill>
        <p:spPr>
          <a:xfrm>
            <a:off x="0" y="0"/>
            <a:ext cx="10572750" cy="8286750"/>
          </a:xfrm>
        </p:spPr>
      </p:pic>
      <p:pic>
        <p:nvPicPr>
          <p:cNvPr id="5" name="~PP350.WAV">
            <a:hlinkClick r:id="" action="ppaction://media"/>
          </p:cNvPr>
          <p:cNvPicPr>
            <a:picLocks noRot="1" noChangeAspect="1"/>
          </p:cNvPicPr>
          <p:nvPr>
            <a:wavAudioFile r:embed="rId1" name="~PP35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000"/>
          <a:stretch>
            <a:fillRect/>
          </a:stretch>
        </p:blipFill>
        <p:spPr>
          <a:xfrm>
            <a:off x="0" y="0"/>
            <a:ext cx="10191750" cy="7429500"/>
          </a:xfrm>
        </p:spPr>
      </p:pic>
      <p:pic>
        <p:nvPicPr>
          <p:cNvPr id="5" name="~PP48.WAV">
            <a:hlinkClick r:id="" action="ppaction://media"/>
          </p:cNvPr>
          <p:cNvPicPr>
            <a:picLocks noRot="1" noChangeAspect="1"/>
          </p:cNvPicPr>
          <p:nvPr>
            <a:wavAudioFile r:embed="rId1" name="~PP4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>
              <a:solidFill>
                <a:srgbClr val="000000"/>
              </a:solidFill>
              <a:latin typeface="NPOOF H+ Helvetica"/>
            </a:endParaRPr>
          </a:p>
          <a:p>
            <a:endParaRPr lang="en-A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 t="9766" r="51660"/>
          <a:stretch>
            <a:fillRect/>
          </a:stretch>
        </p:blipFill>
        <p:spPr bwMode="auto">
          <a:xfrm>
            <a:off x="-285750" y="0"/>
            <a:ext cx="94297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349.WAV">
            <a:hlinkClick r:id="" action="ppaction://media"/>
          </p:cNvPr>
          <p:cNvPicPr>
            <a:picLocks noRot="1" noChangeAspect="1"/>
          </p:cNvPicPr>
          <p:nvPr>
            <a:wavAudioFile r:embed="rId1" name="~PP334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0000"/>
          <a:stretch>
            <a:fillRect/>
          </a:stretch>
        </p:blipFill>
        <p:spPr>
          <a:xfrm>
            <a:off x="-430213" y="-1071563"/>
            <a:ext cx="9574213" cy="7572376"/>
          </a:xfrm>
        </p:spPr>
      </p:pic>
      <p:pic>
        <p:nvPicPr>
          <p:cNvPr id="5" name="~PP3070.WAV">
            <a:hlinkClick r:id="" action="ppaction://media"/>
          </p:cNvPr>
          <p:cNvPicPr>
            <a:picLocks noRot="1" noChangeAspect="1"/>
          </p:cNvPicPr>
          <p:nvPr>
            <a:wavAudioFile r:embed="rId1" name="~PP307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401</Words>
  <Application>Microsoft Office PowerPoint</Application>
  <PresentationFormat>On-screen Show (4:3)</PresentationFormat>
  <Paragraphs>34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NPOOF H+ Helvetica</vt:lpstr>
      <vt:lpstr>Office Theme</vt:lpstr>
      <vt:lpstr>Introduction to W 7 ITIN</vt:lpstr>
      <vt:lpstr>Getting an ITIN</vt:lpstr>
      <vt:lpstr>Introduction to Forms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Exception #1 Third Party Withholding on Passive Income Note. Federal tax withholding and/or information reporting must take place within the current tax year.</vt:lpstr>
      <vt:lpstr>Documentation you must submit if you are eligible to claim Exception 1: </vt:lpstr>
      <vt:lpstr>Slide 17</vt:lpstr>
      <vt:lpstr>Additional Information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Erin</cp:lastModifiedBy>
  <cp:revision>21</cp:revision>
  <dcterms:created xsi:type="dcterms:W3CDTF">2010-03-17T02:44:21Z</dcterms:created>
  <dcterms:modified xsi:type="dcterms:W3CDTF">2010-03-17T08:01:00Z</dcterms:modified>
</cp:coreProperties>
</file>